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42" r:id="rId2"/>
    <p:sldId id="335" r:id="rId3"/>
    <p:sldId id="343" r:id="rId4"/>
    <p:sldId id="344" r:id="rId5"/>
    <p:sldId id="346" r:id="rId6"/>
    <p:sldId id="347" r:id="rId7"/>
    <p:sldId id="345" r:id="rId8"/>
    <p:sldId id="348" r:id="rId9"/>
    <p:sldId id="349" r:id="rId10"/>
    <p:sldId id="350" r:id="rId11"/>
    <p:sldId id="351" r:id="rId12"/>
    <p:sldId id="352" r:id="rId13"/>
    <p:sldId id="355" r:id="rId14"/>
    <p:sldId id="356" r:id="rId15"/>
    <p:sldId id="353" r:id="rId16"/>
    <p:sldId id="354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3889" autoAdjust="0"/>
  </p:normalViewPr>
  <p:slideViewPr>
    <p:cSldViewPr snapToGrid="0">
      <p:cViewPr varScale="1">
        <p:scale>
          <a:sx n="38" d="100"/>
          <a:sy n="38" d="100"/>
        </p:scale>
        <p:origin x="93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Relationships (generalization vs composition…)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377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483A59-09E9-A5B6-D7DB-D44E575353B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3974425" y="13500100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0540" y="5351624"/>
            <a:ext cx="19594513" cy="6012917"/>
          </a:xfrm>
        </p:spPr>
        <p:txBody>
          <a:bodyPr/>
          <a:lstStyle/>
          <a:p>
            <a:r>
              <a:rPr lang="en-US" b="1" dirty="0"/>
              <a:t>Maria DiValentin</a:t>
            </a:r>
            <a:endParaRPr lang="en-US" b="1" baseline="30000" dirty="0"/>
          </a:p>
          <a:p>
            <a:r>
              <a:rPr lang="en-US" b="1" dirty="0"/>
              <a:t>Jeremy Daily, Ph.D.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0870" y="2581775"/>
            <a:ext cx="19604183" cy="1857155"/>
          </a:xfrm>
        </p:spPr>
        <p:txBody>
          <a:bodyPr/>
          <a:lstStyle/>
          <a:p>
            <a:r>
              <a:rPr lang="en-US" dirty="0"/>
              <a:t>Simulating Cryptographic Primitives in Model Based Systems Engineering Projects </a:t>
            </a:r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E0895B-CCBB-9F8A-1EAF-321752A50A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MBSE simulation executes real cryptographic primitives​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External Python scripts integrated through opaque actions​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Model reflects actual security behavior​ during the maintenance period on smart sensors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endParaRPr lang="en-US" dirty="0"/>
          </a:p>
          <a:p>
            <a:pPr fontAlgn="base"/>
            <a:r>
              <a:rPr lang="en-US" dirty="0"/>
              <a:t>MBSE Approach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Tool: CATIA Magic Systems of Systems Architect​ (MSOSA)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Language: </a:t>
            </a:r>
            <a:r>
              <a:rPr lang="en-US" dirty="0" err="1"/>
              <a:t>SysML</a:t>
            </a:r>
            <a:r>
              <a:rPr lang="en-US" dirty="0"/>
              <a:t> v1​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Method: </a:t>
            </a:r>
            <a:r>
              <a:rPr lang="en-US" dirty="0" err="1"/>
              <a:t>MagicGrid</a:t>
            </a:r>
            <a:r>
              <a:rPr lang="en-US" dirty="0"/>
              <a:t> inspired modeling​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Executable simulations using Python​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E4FB3-09DD-1EE8-8F47-23BBB8DC0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Research Contribution</a:t>
            </a:r>
          </a:p>
        </p:txBody>
      </p:sp>
    </p:spTree>
    <p:extLst>
      <p:ext uri="{BB962C8B-B14F-4D97-AF65-F5344CB8AC3E}">
        <p14:creationId xmlns:p14="http://schemas.microsoft.com/office/powerpoint/2010/main" val="34317164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7A26C4-8EE4-1189-4A7B-E1D6FA8F3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69796" y="4650100"/>
            <a:ext cx="8785554" cy="4415800"/>
          </a:xfrm>
        </p:spPr>
        <p:txBody>
          <a:bodyPr/>
          <a:lstStyle/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Assign serial number​</a:t>
            </a:r>
          </a:p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Generate </a:t>
            </a:r>
            <a:r>
              <a:rPr lang="en-US" dirty="0">
                <a:solidFill>
                  <a:schemeClr val="tx1"/>
                </a:solidFill>
              </a:rPr>
              <a:t>Elliptical Curve C</a:t>
            </a:r>
            <a:r>
              <a:rPr lang="en-US" dirty="0"/>
              <a:t>ryptography private key​</a:t>
            </a:r>
          </a:p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Derive public key​</a:t>
            </a:r>
          </a:p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Create certificate​</a:t>
            </a:r>
          </a:p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Store device data​</a:t>
            </a:r>
          </a:p>
          <a:p>
            <a:pPr marL="914400" indent="-914400" fontAlgn="base">
              <a:buFont typeface="+mj-lt"/>
              <a:buAutoNum type="arabicPeriod"/>
            </a:pPr>
            <a:r>
              <a:rPr lang="en-US" dirty="0"/>
              <a:t>Lock private key​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4296A-E837-ECD2-B3F3-DAFCCC58EF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Provision Parts Workflow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5628E-3FF5-E6EC-0A48-859ECCF51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2" y="2781593"/>
            <a:ext cx="13995664" cy="81528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4E59F0-CB10-98EF-B771-6B26A310F911}"/>
              </a:ext>
            </a:extLst>
          </p:cNvPr>
          <p:cNvSpPr/>
          <p:nvPr/>
        </p:nvSpPr>
        <p:spPr>
          <a:xfrm>
            <a:off x="933450" y="3581400"/>
            <a:ext cx="12973050" cy="4495800"/>
          </a:xfrm>
          <a:prstGeom prst="rect">
            <a:avLst/>
          </a:prstGeom>
          <a:noFill/>
          <a:ln w="381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6CCEC-D4B1-1D41-5709-F5CEDE07BB1E}"/>
              </a:ext>
            </a:extLst>
          </p:cNvPr>
          <p:cNvSpPr txBox="1"/>
          <p:nvPr/>
        </p:nvSpPr>
        <p:spPr>
          <a:xfrm>
            <a:off x="418057" y="11291619"/>
            <a:ext cx="700191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Note: Portion of full crypto system</a:t>
            </a:r>
          </a:p>
        </p:txBody>
      </p:sp>
    </p:spTree>
    <p:extLst>
      <p:ext uri="{BB962C8B-B14F-4D97-AF65-F5344CB8AC3E}">
        <p14:creationId xmlns:p14="http://schemas.microsoft.com/office/powerpoint/2010/main" val="30138181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A690F5-5574-C7F5-C45F-ED4586C70A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0900357" cy="10004425"/>
          </a:xfrm>
        </p:spPr>
        <p:txBody>
          <a:bodyPr/>
          <a:lstStyle/>
          <a:p>
            <a:pPr fontAlgn="base"/>
            <a:r>
              <a:rPr lang="en-US" dirty="0"/>
              <a:t>Executable Crypto in MBSE Model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Eliminates placeholder values​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Detects modeling mistakes​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Improves design fidelity​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Improves stakeholder confidence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Order of operations enforced by simulation​</a:t>
            </a:r>
          </a:p>
          <a:p>
            <a:pPr fontAlgn="base"/>
            <a:endParaRPr lang="en-US" dirty="0"/>
          </a:p>
          <a:p>
            <a:pPr fontAlgn="base"/>
            <a:r>
              <a:rPr lang="en-US" dirty="0"/>
              <a:t>Benefits 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Earlier cybersecurity validation​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Improved digital engineering rigor​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Requirements traceability​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Reusable security patterns​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39F10-437A-64A6-4DB6-DB67322BD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906500" cy="1857155"/>
          </a:xfrm>
        </p:spPr>
        <p:txBody>
          <a:bodyPr/>
          <a:lstStyle/>
          <a:p>
            <a:r>
              <a:rPr lang="en-US" dirty="0"/>
              <a:t>Why Executable Crypto Matters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7884D7B-8FF4-9141-478C-5AA7D39C1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187" y="2628900"/>
            <a:ext cx="10900356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8185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EE586-03D1-C282-E940-8E1C386BE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Example Python Script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5A274-2FA0-5EBE-634E-111BE80CC0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8518"/>
          <a:stretch>
            <a:fillRect/>
          </a:stretch>
        </p:blipFill>
        <p:spPr>
          <a:xfrm>
            <a:off x="13770756" y="0"/>
            <a:ext cx="10613244" cy="12745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417C0E-1BF7-C8F0-3D93-FBF209B4F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6" y="3399263"/>
            <a:ext cx="9855946" cy="933992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518DCE-3FE3-D8DB-FE60-7330E05F3010}"/>
              </a:ext>
            </a:extLst>
          </p:cNvPr>
          <p:cNvCxnSpPr>
            <a:cxnSpLocks/>
          </p:cNvCxnSpPr>
          <p:nvPr/>
        </p:nvCxnSpPr>
        <p:spPr>
          <a:xfrm flipV="1">
            <a:off x="5417069" y="238931"/>
            <a:ext cx="8639545" cy="4535912"/>
          </a:xfrm>
          <a:prstGeom prst="straightConnector1">
            <a:avLst/>
          </a:prstGeom>
          <a:noFill/>
          <a:ln w="381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DD913E0-D33B-3906-B8C5-84057A16E203}"/>
              </a:ext>
            </a:extLst>
          </p:cNvPr>
          <p:cNvSpPr/>
          <p:nvPr/>
        </p:nvSpPr>
        <p:spPr>
          <a:xfrm>
            <a:off x="14056614" y="11968828"/>
            <a:ext cx="10327386" cy="448724"/>
          </a:xfrm>
          <a:prstGeom prst="rect">
            <a:avLst/>
          </a:prstGeom>
          <a:noFill/>
          <a:ln w="381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FC621A-00E7-0E85-1DCF-FC91109A7C97}"/>
              </a:ext>
            </a:extLst>
          </p:cNvPr>
          <p:cNvCxnSpPr>
            <a:endCxn id="10" idx="1"/>
          </p:cNvCxnSpPr>
          <p:nvPr/>
        </p:nvCxnSpPr>
        <p:spPr>
          <a:xfrm>
            <a:off x="4517136" y="6364224"/>
            <a:ext cx="9539478" cy="5828966"/>
          </a:xfrm>
          <a:prstGeom prst="straightConnector1">
            <a:avLst/>
          </a:prstGeom>
          <a:noFill/>
          <a:ln w="381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5428843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DCE64-838C-9C62-7AAD-F6421BBE79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Video of Model </a:t>
            </a:r>
          </a:p>
        </p:txBody>
      </p:sp>
      <p:pic>
        <p:nvPicPr>
          <p:cNvPr id="4" name="Meeting with Maria DiValentin-20260708_150311-Meeting Recording">
            <a:hlinkClick r:id="" action="ppaction://media"/>
            <a:extLst>
              <a:ext uri="{FF2B5EF4-FFF2-40B4-BE49-F238E27FC236}">
                <a16:creationId xmlns:a16="http://schemas.microsoft.com/office/drawing/2014/main" id="{A25C5BEC-9EB6-6490-B1D2-A11CB5E58F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3125" y="2096086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509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0E046C-F638-C07F-A833-3742D8C822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MBSE can model and execute real </a:t>
            </a:r>
            <a:r>
              <a:rPr lang="en-US" dirty="0">
                <a:solidFill>
                  <a:schemeClr val="tx1"/>
                </a:solidFill>
              </a:rPr>
              <a:t>cybersecurity</a:t>
            </a:r>
            <a:r>
              <a:rPr lang="en-US" dirty="0"/>
              <a:t> workflows​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Approach supports secure vehicle architectures​ 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Modeling primitives improves design fidelity and earlier </a:t>
            </a:r>
            <a:r>
              <a:rPr lang="en-US" dirty="0" err="1">
                <a:solidFill>
                  <a:schemeClr val="tx1"/>
                </a:solidFill>
              </a:rPr>
              <a:t>verfication</a:t>
            </a:r>
            <a:endParaRPr lang="en-US" dirty="0">
              <a:solidFill>
                <a:schemeClr val="tx1"/>
              </a:solidFill>
            </a:endParaRP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systems engineering can better communicate with cybersecurity team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F0C88-CBD6-7623-AA1D-14747138B9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Key Takeaways​</a:t>
            </a:r>
          </a:p>
        </p:txBody>
      </p:sp>
    </p:spTree>
    <p:extLst>
      <p:ext uri="{BB962C8B-B14F-4D97-AF65-F5344CB8AC3E}">
        <p14:creationId xmlns:p14="http://schemas.microsoft.com/office/powerpoint/2010/main" val="240728791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3EA950-F40C-6EDA-5E12-0B20E268D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469" y="4625818"/>
            <a:ext cx="8407135" cy="5623081"/>
          </a:xfrm>
        </p:spPr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Additional secure maintenance concepts​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Integrate physical Hardware Security Module (HSM) signal into MBSE model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Explore using </a:t>
            </a:r>
            <a:r>
              <a:rPr lang="en-US" dirty="0" err="1">
                <a:solidFill>
                  <a:schemeClr val="tx1"/>
                </a:solidFill>
              </a:rPr>
              <a:t>SysML</a:t>
            </a:r>
            <a:r>
              <a:rPr lang="en-US" dirty="0">
                <a:solidFill>
                  <a:schemeClr val="tx1"/>
                </a:solidFill>
              </a:rPr>
              <a:t> v2​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989FF-0E89-ADEB-868D-23572DF3F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Future Work​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C7C5F-FFF4-DC93-8CB0-AE1313C4F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36" y="2479920"/>
            <a:ext cx="13995664" cy="81528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E1378A-F5B6-B8EA-1A3B-AC12E9100D82}"/>
              </a:ext>
            </a:extLst>
          </p:cNvPr>
          <p:cNvSpPr/>
          <p:nvPr/>
        </p:nvSpPr>
        <p:spPr>
          <a:xfrm>
            <a:off x="11353800" y="7562850"/>
            <a:ext cx="12363450" cy="2819400"/>
          </a:xfrm>
          <a:prstGeom prst="rect">
            <a:avLst/>
          </a:prstGeom>
          <a:noFill/>
          <a:ln w="381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26707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About the Author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2DE67A-CD56-BDE5-9716-DCF47096DBFB}"/>
              </a:ext>
            </a:extLst>
          </p:cNvPr>
          <p:cNvSpPr txBox="1">
            <a:spLocks/>
          </p:cNvSpPr>
          <p:nvPr/>
        </p:nvSpPr>
        <p:spPr>
          <a:xfrm>
            <a:off x="-1148809" y="1687849"/>
            <a:ext cx="6991935" cy="790888"/>
          </a:xfrm>
          <a:prstGeom prst="rect">
            <a:avLst/>
          </a:prstGeom>
        </p:spPr>
        <p:txBody>
          <a:bodyPr/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400" b="1" dirty="0"/>
              <a:t>Maria DiValentin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879BC9-57B5-2D2C-A11E-8063A8A25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49" y="2593638"/>
            <a:ext cx="1805309" cy="433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3064CF-029D-4D2A-24A5-7A6269478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49" y="3269305"/>
            <a:ext cx="3115651" cy="5525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6ADAFC-46ED-2446-8DB1-EF5E91027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49" y="4088467"/>
            <a:ext cx="1911934" cy="699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5BD972-8C16-CA93-0D1E-6CFA66520479}"/>
              </a:ext>
            </a:extLst>
          </p:cNvPr>
          <p:cNvSpPr txBox="1"/>
          <p:nvPr/>
        </p:nvSpPr>
        <p:spPr>
          <a:xfrm>
            <a:off x="2837916" y="2660059"/>
            <a:ext cx="1501673" cy="2497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latin typeface="Verdana"/>
                <a:cs typeface="Verdana"/>
              </a:rPr>
              <a:t>AS Pre-Engineering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68DE01-5F70-C05C-5F18-0C7C125811A8}"/>
              </a:ext>
            </a:extLst>
          </p:cNvPr>
          <p:cNvSpPr txBox="1"/>
          <p:nvPr/>
        </p:nvSpPr>
        <p:spPr>
          <a:xfrm>
            <a:off x="4180161" y="3375880"/>
            <a:ext cx="2337929" cy="21176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latin typeface="Verdana"/>
                <a:cs typeface="Verdana"/>
              </a:rPr>
              <a:t>BS Mechanical Engineering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3B2A32-E048-FA97-715D-765244A60261}"/>
              </a:ext>
            </a:extLst>
          </p:cNvPr>
          <p:cNvSpPr txBox="1"/>
          <p:nvPr/>
        </p:nvSpPr>
        <p:spPr>
          <a:xfrm>
            <a:off x="2837916" y="4237461"/>
            <a:ext cx="1722129" cy="24770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latin typeface="Verdana"/>
                <a:cs typeface="Verdana"/>
              </a:rPr>
              <a:t>ME Engine Systems </a:t>
            </a:r>
          </a:p>
        </p:txBody>
      </p:sp>
      <p:pic>
        <p:nvPicPr>
          <p:cNvPr id="13" name="Picture 12" descr="A picture containing tree, outdoor, person, ground&#10;&#10;Description automatically generated">
            <a:extLst>
              <a:ext uri="{FF2B5EF4-FFF2-40B4-BE49-F238E27FC236}">
                <a16:creationId xmlns:a16="http://schemas.microsoft.com/office/drawing/2014/main" id="{28629FC1-9899-954D-C816-7B9C396E2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8758" y="2553287"/>
            <a:ext cx="4491131" cy="3368348"/>
          </a:xfrm>
          <a:prstGeom prst="rect">
            <a:avLst/>
          </a:prstGeom>
        </p:spPr>
      </p:pic>
      <p:pic>
        <p:nvPicPr>
          <p:cNvPr id="14" name="Picture 13" descr="A person and person wearing hockey uniforms&#10;&#10;Description automatically generated with low confidence">
            <a:extLst>
              <a:ext uri="{FF2B5EF4-FFF2-40B4-BE49-F238E27FC236}">
                <a16:creationId xmlns:a16="http://schemas.microsoft.com/office/drawing/2014/main" id="{0D3DE3D3-A85A-FBA6-D0E6-330D98DB70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6009" y="6072985"/>
            <a:ext cx="2919278" cy="4378918"/>
          </a:xfrm>
          <a:prstGeom prst="rect">
            <a:avLst/>
          </a:prstGeom>
        </p:spPr>
      </p:pic>
      <p:pic>
        <p:nvPicPr>
          <p:cNvPr id="15" name="Picture 14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F9A2FEA5-90E5-BF09-61BC-236C7BF2FB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80"/>
          <a:stretch/>
        </p:blipFill>
        <p:spPr>
          <a:xfrm>
            <a:off x="18732633" y="6305551"/>
            <a:ext cx="3816741" cy="4657724"/>
          </a:xfrm>
          <a:prstGeom prst="rect">
            <a:avLst/>
          </a:prstGeom>
        </p:spPr>
      </p:pic>
      <p:pic>
        <p:nvPicPr>
          <p:cNvPr id="16" name="Picture 15" descr="A person standing in a grassy area with tree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22DDC7F7-05E8-3CD1-2DAE-0C279EE3CC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2"/>
          <a:stretch/>
        </p:blipFill>
        <p:spPr>
          <a:xfrm>
            <a:off x="11548570" y="5953234"/>
            <a:ext cx="3230093" cy="43996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D995BC-6097-6F04-D229-CF475B91D822}"/>
              </a:ext>
            </a:extLst>
          </p:cNvPr>
          <p:cNvSpPr txBox="1"/>
          <p:nvPr/>
        </p:nvSpPr>
        <p:spPr>
          <a:xfrm>
            <a:off x="244095" y="8268083"/>
            <a:ext cx="10902197" cy="376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 Service Representative (DTAC) - 2007-2008 (contract 2006-2007)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 Support Product Development Engineer 2008 – 2011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 Improvement Engineer – HPCR Fuel System 2001 – 2016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Engineer – Low Pressure Fuel Systems (LPFS) 2016 – 2018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Engineer – Low Pressure Fuel Systems (LPFS) 2018 – 2021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 Engine Application Engineer OEM/Marine  - 2021 –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</a:p>
          <a:p>
            <a:pPr marL="342900" indent="-342900" algn="l">
              <a:lnSpc>
                <a:spcPct val="107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Application Engineer – 2024 - Present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BE615E-EF2D-CC5B-C726-3970756C1A54}"/>
              </a:ext>
            </a:extLst>
          </p:cNvPr>
          <p:cNvSpPr txBox="1"/>
          <p:nvPr/>
        </p:nvSpPr>
        <p:spPr>
          <a:xfrm>
            <a:off x="12906907" y="10789588"/>
            <a:ext cx="4895318" cy="89298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Hobbies: Cycling, Kayaking, Archery,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Fly Fishing, Golf, Hockey</a:t>
            </a:r>
          </a:p>
        </p:txBody>
      </p:sp>
      <p:pic>
        <p:nvPicPr>
          <p:cNvPr id="19" name="Picture 18" descr="A person and person holding cats">
            <a:extLst>
              <a:ext uri="{FF2B5EF4-FFF2-40B4-BE49-F238E27FC236}">
                <a16:creationId xmlns:a16="http://schemas.microsoft.com/office/drawing/2014/main" id="{52B1D545-7030-741D-57FF-573DBAD0A5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22"/>
          <a:stretch/>
        </p:blipFill>
        <p:spPr>
          <a:xfrm>
            <a:off x="12393461" y="2676625"/>
            <a:ext cx="3498416" cy="3058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F9B906-230D-9BE8-E2A8-0B20438F23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707" y="4874974"/>
            <a:ext cx="1428793" cy="4984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79E4D07-F911-06AA-FB61-4B74D85029B7}"/>
              </a:ext>
            </a:extLst>
          </p:cNvPr>
          <p:cNvSpPr txBox="1"/>
          <p:nvPr/>
        </p:nvSpPr>
        <p:spPr>
          <a:xfrm>
            <a:off x="4385225" y="4949835"/>
            <a:ext cx="2620319" cy="21176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latin typeface="Verdana"/>
                <a:cs typeface="Verdana"/>
              </a:rPr>
              <a:t>Masters Certificate Systems Engineering (Deere Program)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0BBF178-4792-CCB4-B98C-98E57D6BEF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177" y="5497069"/>
            <a:ext cx="3185801" cy="4561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9EB471-6DD0-6C01-E430-AD2D38A3F5B1}"/>
              </a:ext>
            </a:extLst>
          </p:cNvPr>
          <p:cNvSpPr txBox="1"/>
          <p:nvPr/>
        </p:nvSpPr>
        <p:spPr>
          <a:xfrm>
            <a:off x="4758836" y="5520390"/>
            <a:ext cx="2620319" cy="45616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latin typeface="Verdana"/>
                <a:cs typeface="Verdana"/>
              </a:rPr>
              <a:t>Pursuing PhD Systems Engineering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C6F68EB-6AC1-D637-8510-BE784D223B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515" y="7570471"/>
            <a:ext cx="2878095" cy="6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3FC4C6-D3EE-A756-EA74-224EC7C008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Motivation​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Mission	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​Threat Model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Research Contributions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Provisioning Workflow​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Cryptographic Simulation​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sz="6600" dirty="0"/>
              <a:t>Key Takeaways and Future Work</a:t>
            </a:r>
            <a:r>
              <a:rPr lang="en-US" sz="7200" dirty="0"/>
              <a:t>​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77BB0-8B14-39EC-9466-4B77470073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Presentation Journey</a:t>
            </a:r>
          </a:p>
        </p:txBody>
      </p:sp>
      <p:pic>
        <p:nvPicPr>
          <p:cNvPr id="5" name="Graphic 4" descr="Hike with solid fill">
            <a:extLst>
              <a:ext uri="{FF2B5EF4-FFF2-40B4-BE49-F238E27FC236}">
                <a16:creationId xmlns:a16="http://schemas.microsoft.com/office/drawing/2014/main" id="{1CBC3419-791B-71AA-2A93-A0E015A539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525750" y="3695700"/>
            <a:ext cx="504825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2281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406254-5187-6DAB-7A2D-CF5A4CF499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Vehicle cybersecurity threats are increasing​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Modular Open Systems Approach (MOSA) and right-to-repair increase system accessibility​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Regulations on emission systems such as European Cyber Resilience Act (CRA) understood earlier in development​ </a:t>
            </a:r>
            <a:endParaRPr lang="en-US" dirty="0">
              <a:solidFill>
                <a:srgbClr val="FF0000"/>
              </a:solidFill>
            </a:endParaRP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Target: heavy-duty diesel engine smart sensors and actuators ​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473B2-8A68-ECF3-AEE5-326F4F9063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Why This Matters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DC7441-3F26-DEF8-5DD7-B7DC98569E64}"/>
              </a:ext>
            </a:extLst>
          </p:cNvPr>
          <p:cNvGrpSpPr/>
          <p:nvPr/>
        </p:nvGrpSpPr>
        <p:grpSpPr>
          <a:xfrm>
            <a:off x="2941637" y="7304554"/>
            <a:ext cx="9840913" cy="4824068"/>
            <a:chOff x="1261777" y="2772748"/>
            <a:chExt cx="6090146" cy="3274480"/>
          </a:xfrm>
        </p:grpSpPr>
        <p:pic>
          <p:nvPicPr>
            <p:cNvPr id="5" name="Picture 4" descr="A diagram of software development process&#10;&#10;Description automatically generated">
              <a:extLst>
                <a:ext uri="{FF2B5EF4-FFF2-40B4-BE49-F238E27FC236}">
                  <a16:creationId xmlns:a16="http://schemas.microsoft.com/office/drawing/2014/main" id="{A77BEA03-A5A5-2032-661F-B7DA76C5E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1777" y="2772748"/>
              <a:ext cx="6090146" cy="327448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F18254-E7A4-AECB-28BC-0F2250F16CF7}"/>
                </a:ext>
              </a:extLst>
            </p:cNvPr>
            <p:cNvSpPr/>
            <p:nvPr/>
          </p:nvSpPr>
          <p:spPr>
            <a:xfrm>
              <a:off x="5084389" y="2775602"/>
              <a:ext cx="2267534" cy="557678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28600" tIns="118872" rIns="228600" bIns="11887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900"/>
                </a:spcAft>
              </a:pPr>
              <a:endParaRPr lang="en-US" sz="2000" b="0" spc="40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765D031-FF1E-C480-7416-C2BB5B74D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9137" y="8130348"/>
            <a:ext cx="6563246" cy="19871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6B9163-185D-4878-0600-17803362E33D}"/>
              </a:ext>
            </a:extLst>
          </p:cNvPr>
          <p:cNvSpPr txBox="1"/>
          <p:nvPr/>
        </p:nvSpPr>
        <p:spPr>
          <a:xfrm>
            <a:off x="3788310" y="12046653"/>
            <a:ext cx="726801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U.S Department of Transpiration, Federal Highway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1288457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6DC91-24BF-7391-DC38-BD9902BB7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Military Vehicle Ecosystem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31217D-5ECC-5D3A-2970-E6E25F06E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412259"/>
            <a:ext cx="10962101" cy="88914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275A47-7113-DA48-28C7-8B5037B1788C}"/>
              </a:ext>
            </a:extLst>
          </p:cNvPr>
          <p:cNvSpPr txBox="1"/>
          <p:nvPr/>
        </p:nvSpPr>
        <p:spPr>
          <a:xfrm>
            <a:off x="13563600" y="2412259"/>
            <a:ext cx="9829800" cy="10064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685800" indent="-685800" algn="l" rtl="0" fontAlgn="base">
              <a:buFont typeface="Arial" panose="020B0604020202020204" pitchFamily="34" charset="0"/>
              <a:buChar char="•"/>
            </a:pP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Stakeholders: engine manufacturer, maintainer, operator, parts depot</a:t>
            </a:r>
            <a:r>
              <a:rPr lang="en-US" sz="5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685800" indent="-685800" algn="l" rtl="0" fontAlgn="base">
              <a:buFont typeface="Arial" panose="020B0604020202020204" pitchFamily="34" charset="0"/>
              <a:buChar char="•"/>
            </a:pP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Regulations and military protocol requirements</a:t>
            </a:r>
            <a:r>
              <a:rPr lang="en-US" sz="5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685800" indent="-685800" algn="l" rtl="0" fontAlgn="base">
              <a:buFont typeface="Arial" panose="020B0604020202020204" pitchFamily="34" charset="0"/>
              <a:buChar char="•"/>
            </a:pPr>
            <a:r>
              <a:rPr lang="en-US" sz="5400" dirty="0">
                <a:latin typeface="Calibri" panose="020F0502020204030204" pitchFamily="34" charset="0"/>
              </a:rPr>
              <a:t>Interface with other combat machines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685800" indent="-685800" algn="l" rtl="0" fontAlgn="base">
              <a:buFont typeface="Arial" panose="020B0604020202020204" pitchFamily="34" charset="0"/>
              <a:buChar char="•"/>
            </a:pP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Cybersecurity requirements must be traceable</a:t>
            </a:r>
            <a:r>
              <a:rPr lang="en-US" sz="5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685800" indent="-685800" algn="l" rtl="0" fontAlgn="base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tx1"/>
                </a:solidFill>
                <a:latin typeface="Calibri" panose="020F0502020204030204" pitchFamily="34" charset="0"/>
              </a:rPr>
              <a:t>Highly aligned to agriculture and construction industry with exception of emissions focus</a:t>
            </a:r>
            <a:endPara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1847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049713-A912-CB77-A891-DC481AE8F2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fontAlgn="base"/>
            <a:r>
              <a:rPr lang="en-US" b="1" dirty="0"/>
              <a:t>To</a:t>
            </a:r>
            <a:r>
              <a:rPr lang="en-US" dirty="0"/>
              <a:t> demonstrate protection of message exchange unidirectional between CAN smart sensor and ECU  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By</a:t>
            </a:r>
            <a:r>
              <a:rPr lang="en-US" dirty="0"/>
              <a:t> ensuring integrity and freshness of message during sensor replacement/maintenance 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Using</a:t>
            </a:r>
            <a:r>
              <a:rPr lang="en-US" dirty="0"/>
              <a:t> </a:t>
            </a:r>
            <a:r>
              <a:rPr lang="en-US" dirty="0">
                <a:solidFill>
                  <a:schemeClr val="tx1"/>
                </a:solidFill>
              </a:rPr>
              <a:t>Model Based Systems Engineering (MBSE) to simulate cybersecurity elements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0DF40-C0DC-7B86-EC05-3BAE4372CF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Mission Statement</a:t>
            </a:r>
          </a:p>
        </p:txBody>
      </p:sp>
    </p:spTree>
    <p:extLst>
      <p:ext uri="{BB962C8B-B14F-4D97-AF65-F5344CB8AC3E}">
        <p14:creationId xmlns:p14="http://schemas.microsoft.com/office/powerpoint/2010/main" val="131306656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0EF308-BAEA-9979-3870-0CC930CB7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Controller Area Network (CAN) enables robust communication but lacks built-in security​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Attackers can spoof emissions sensors​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Need message authenticity, integrity, and freshness​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3AB2B-48AA-23B5-F81B-985A0CF80C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0AE4FE-6EC1-CD8F-E207-6423FA48B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14" y="5603630"/>
            <a:ext cx="8317172" cy="5461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FD8EB9-0B4D-B20B-E9C4-6028E11AE5D4}"/>
              </a:ext>
            </a:extLst>
          </p:cNvPr>
          <p:cNvSpPr txBox="1"/>
          <p:nvPr/>
        </p:nvSpPr>
        <p:spPr>
          <a:xfrm>
            <a:off x="4152171" y="11448464"/>
            <a:ext cx="1525257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Image show emission system but can be applied to any system with smart sensors or actuators</a:t>
            </a:r>
          </a:p>
        </p:txBody>
      </p:sp>
    </p:spTree>
    <p:extLst>
      <p:ext uri="{BB962C8B-B14F-4D97-AF65-F5344CB8AC3E}">
        <p14:creationId xmlns:p14="http://schemas.microsoft.com/office/powerpoint/2010/main" val="39664965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FEF28B-2584-C5F8-AF77-3463E2E7C0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Adversary has physical possession of the machine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Machine-in-the-Middle inserted on CAN network​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Intercepts and modifies NOx / temperature sensor data​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Can alter engine control behavior​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44A20-D8CE-0758-C338-603153359F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Threat Model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E99490-7B1F-422A-3455-EC3BA229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960" y="6210300"/>
            <a:ext cx="17168079" cy="40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1618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28B93E-DD96-3ADB-7D5F-F71B42F00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8726" y="3943251"/>
            <a:ext cx="7924799" cy="7309493"/>
          </a:xfrm>
        </p:spPr>
        <p:txBody>
          <a:bodyPr/>
          <a:lstStyle/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Smart sensors and actuators  drive closed-loop control​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Spoofed readings can manipulate system behavior​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Multiple entry points, increase attack surface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US" dirty="0"/>
              <a:t>Message integrity becomes critical​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06E57-EFFF-5D12-8D14-BD4EB57C21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820900" cy="1857155"/>
          </a:xfrm>
        </p:spPr>
        <p:txBody>
          <a:bodyPr/>
          <a:lstStyle/>
          <a:p>
            <a:r>
              <a:rPr lang="en-US" dirty="0"/>
              <a:t>Why Smart Sensors/Actuators Are an Attractive Target​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C657EA-19E2-837A-44ED-185621F27908}"/>
              </a:ext>
            </a:extLst>
          </p:cNvPr>
          <p:cNvGrpSpPr/>
          <p:nvPr/>
        </p:nvGrpSpPr>
        <p:grpSpPr>
          <a:xfrm>
            <a:off x="9895500" y="2546796"/>
            <a:ext cx="14488500" cy="10102404"/>
            <a:chOff x="9906000" y="2394396"/>
            <a:chExt cx="14488500" cy="1010240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EDF650-C2AF-E3E4-F506-C1CF9A966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0" y="2394396"/>
              <a:ext cx="14488500" cy="1010240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964BAAC-E394-ED74-0F3D-9DBB2C2FB6E0}"/>
                </a:ext>
              </a:extLst>
            </p:cNvPr>
            <p:cNvSpPr/>
            <p:nvPr/>
          </p:nvSpPr>
          <p:spPr>
            <a:xfrm>
              <a:off x="10515600" y="3260971"/>
              <a:ext cx="2362200" cy="606179"/>
            </a:xfrm>
            <a:prstGeom prst="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AABE0D-B9A5-1D9C-E1BE-07D307D40261}"/>
                </a:ext>
              </a:extLst>
            </p:cNvPr>
            <p:cNvSpPr/>
            <p:nvPr/>
          </p:nvSpPr>
          <p:spPr>
            <a:xfrm>
              <a:off x="10763250" y="4400550"/>
              <a:ext cx="1809750" cy="606179"/>
            </a:xfrm>
            <a:prstGeom prst="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549A2C0-9276-7F7F-DC69-BCB0CF4F7FD6}"/>
                </a:ext>
              </a:extLst>
            </p:cNvPr>
            <p:cNvSpPr/>
            <p:nvPr/>
          </p:nvSpPr>
          <p:spPr>
            <a:xfrm>
              <a:off x="10687050" y="5501642"/>
              <a:ext cx="1962150" cy="606179"/>
            </a:xfrm>
            <a:prstGeom prst="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5D5BF2-D80F-56B7-989C-509F0ACCDD60}"/>
                </a:ext>
              </a:extLst>
            </p:cNvPr>
            <p:cNvSpPr/>
            <p:nvPr/>
          </p:nvSpPr>
          <p:spPr>
            <a:xfrm>
              <a:off x="18954750" y="5791200"/>
              <a:ext cx="1466850" cy="606179"/>
            </a:xfrm>
            <a:prstGeom prst="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16619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6F0A82-4606-4CB9-8E52-11512A77C7E5}"/>
</file>

<file path=customXml/itemProps2.xml><?xml version="1.0" encoding="utf-8"?>
<ds:datastoreItem xmlns:ds="http://schemas.openxmlformats.org/officeDocument/2006/customXml" ds:itemID="{AB2EF2B4-A662-42A9-A9F3-DBF70589BF29}"/>
</file>

<file path=customXml/itemProps3.xml><?xml version="1.0" encoding="utf-8"?>
<ds:datastoreItem xmlns:ds="http://schemas.openxmlformats.org/officeDocument/2006/customXml" ds:itemID="{6BB4103E-FA37-4739-A2EB-0E8FC2991C02}"/>
</file>

<file path=docMetadata/LabelInfo.xml><?xml version="1.0" encoding="utf-8"?>
<clbl:labelList xmlns:clbl="http://schemas.microsoft.com/office/2020/mipLabelMetadata">
  <clbl:label id="{029374dd-2437-4816-8d63-bf9cc1b578e5}" enabled="1" method="Privileged" siteId="{39b03722-b836-496a-85ec-850f0957ca6b}" removed="0"/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17073</TotalTime>
  <Words>627</Words>
  <Application>Microsoft Office PowerPoint</Application>
  <PresentationFormat>Custom</PresentationFormat>
  <Paragraphs>105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Helvetica Neue</vt:lpstr>
      <vt:lpstr>Verdana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Jeremy Daily</cp:lastModifiedBy>
  <cp:revision>331</cp:revision>
  <dcterms:modified xsi:type="dcterms:W3CDTF">2026-07-22T17:20:26Z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White:3</vt:lpwstr>
  </property>
  <property fmtid="{D5CDD505-2E9C-101B-9397-08002B2CF9AE}" pid="3" name="ClassificationContentMarkingFooterText">
    <vt:lpwstr>Public</vt:lpwstr>
  </property>
  <property fmtid="{D5CDD505-2E9C-101B-9397-08002B2CF9AE}" pid="4" name="ContentTypeId">
    <vt:lpwstr>0x0101004CEC14D83F679F43A23D69041BE21391</vt:lpwstr>
  </property>
</Properties>
</file>